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317" r:id="rId4"/>
    <p:sldId id="318" r:id="rId5"/>
    <p:sldId id="322" r:id="rId6"/>
    <p:sldId id="321" r:id="rId7"/>
    <p:sldId id="299" r:id="rId8"/>
    <p:sldId id="319" r:id="rId9"/>
    <p:sldId id="320" r:id="rId10"/>
    <p:sldId id="323" r:id="rId11"/>
    <p:sldId id="324" r:id="rId12"/>
    <p:sldId id="325" r:id="rId13"/>
    <p:sldId id="326" r:id="rId14"/>
    <p:sldId id="327" r:id="rId15"/>
    <p:sldId id="298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43" autoAdjust="0"/>
  </p:normalViewPr>
  <p:slideViewPr>
    <p:cSldViewPr>
      <p:cViewPr varScale="1">
        <p:scale>
          <a:sx n="120" d="100"/>
          <a:sy n="120" d="100"/>
        </p:scale>
        <p:origin x="126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00C11-60E4-4709-84B1-DB5384EE874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9A1C4-271F-4AA7-8454-8581B679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9A1C4-271F-4AA7-8454-8581B67928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4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45BA-70D1-4925-95BD-56657C9AD0A6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970-1C5A-40F0-A322-82C5AC7C0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45BA-70D1-4925-95BD-56657C9AD0A6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970-1C5A-40F0-A322-82C5AC7C0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514600"/>
            <a:ext cx="5791200" cy="1362075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343400"/>
            <a:ext cx="6400801" cy="5095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45BA-70D1-4925-95BD-56657C9AD0A6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970-1C5A-40F0-A322-82C5AC7C0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45BA-70D1-4925-95BD-56657C9AD0A6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970-1C5A-40F0-A322-82C5AC7C0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45BA-70D1-4925-95BD-56657C9AD0A6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970-1C5A-40F0-A322-82C5AC7C0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45BA-70D1-4925-95BD-56657C9AD0A6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970-1C5A-40F0-A322-82C5AC7C0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45BA-70D1-4925-95BD-56657C9AD0A6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970-1C5A-40F0-A322-82C5AC7C0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45BA-70D1-4925-95BD-56657C9AD0A6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970-1C5A-40F0-A322-82C5AC7C08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45BA-70D1-4925-95BD-56657C9AD0A6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16970-1C5A-40F0-A322-82C5AC7C08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3048000"/>
            <a:ext cx="6477000" cy="1207293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tx2"/>
                </a:solidFill>
              </a:rPr>
              <a:t>Using OmniTrader RT</a:t>
            </a:r>
            <a:br>
              <a:rPr lang="en-US" cap="none" dirty="0"/>
            </a:b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620781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67696-4BB8-4DE3-8EC4-00E481042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OmniTrader Setup for Real Time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7188CD-BE96-4C86-AC18-1F92EC08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53" y="1485899"/>
            <a:ext cx="6072345" cy="407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858D8A-520B-4522-AFC7-4DA503BB2ED3}"/>
              </a:ext>
            </a:extLst>
          </p:cNvPr>
          <p:cNvCxnSpPr>
            <a:cxnSpLocks/>
          </p:cNvCxnSpPr>
          <p:nvPr/>
        </p:nvCxnSpPr>
        <p:spPr>
          <a:xfrm>
            <a:off x="2438400" y="3733800"/>
            <a:ext cx="21336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A46CB0-7A9A-4A8A-90ED-149123E4D5EC}"/>
              </a:ext>
            </a:extLst>
          </p:cNvPr>
          <p:cNvCxnSpPr>
            <a:cxnSpLocks/>
          </p:cNvCxnSpPr>
          <p:nvPr/>
        </p:nvCxnSpPr>
        <p:spPr>
          <a:xfrm flipV="1">
            <a:off x="1752600" y="2133600"/>
            <a:ext cx="1011652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FF052F-4974-48C2-9D2D-5440A2F4E63B}"/>
              </a:ext>
            </a:extLst>
          </p:cNvPr>
          <p:cNvSpPr txBox="1"/>
          <p:nvPr/>
        </p:nvSpPr>
        <p:spPr>
          <a:xfrm>
            <a:off x="2667000" y="5769104"/>
            <a:ext cx="6169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* The HRS Trading </a:t>
            </a:r>
            <a:r>
              <a:rPr lang="en-US" sz="2000" dirty="0" err="1"/>
              <a:t>OmniScan</a:t>
            </a:r>
            <a:r>
              <a:rPr lang="en-US" sz="2000" dirty="0"/>
              <a:t> generates both Strong and Weak Candidates in the same list using + and – values.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63C70-F4A2-40A7-A61D-FA6103362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3" y="1143000"/>
            <a:ext cx="2447165" cy="533399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OmniTrader is set up basically the same as VisualTrader.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the HRS Trading </a:t>
            </a:r>
            <a:r>
              <a:rPr lang="en-US" dirty="0" err="1"/>
              <a:t>OmniScan</a:t>
            </a:r>
            <a:r>
              <a:rPr lang="en-US" dirty="0"/>
              <a:t> *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an OmniScript Column for the HRS_ACC indicator and Sort on that.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HRS Accumulation Chart Template</a:t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78449-3BD7-4594-8F21-73FEC542A4D7}"/>
              </a:ext>
            </a:extLst>
          </p:cNvPr>
          <p:cNvSpPr/>
          <p:nvPr/>
        </p:nvSpPr>
        <p:spPr>
          <a:xfrm>
            <a:off x="4572000" y="2133600"/>
            <a:ext cx="381000" cy="30479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A9C2B5-32AA-4759-A174-2E7FABB6F7E0}"/>
              </a:ext>
            </a:extLst>
          </p:cNvPr>
          <p:cNvCxnSpPr>
            <a:cxnSpLocks/>
          </p:cNvCxnSpPr>
          <p:nvPr/>
        </p:nvCxnSpPr>
        <p:spPr>
          <a:xfrm flipV="1">
            <a:off x="2438400" y="4419600"/>
            <a:ext cx="3581400" cy="761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642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3048000"/>
            <a:ext cx="6477000" cy="1207293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tx2"/>
                </a:solidFill>
              </a:rPr>
              <a:t>The VisualTrader Simulator</a:t>
            </a:r>
            <a:br>
              <a:rPr lang="en-US" cap="none" dirty="0"/>
            </a:b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47148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557DBB-0FE6-48CD-817E-03B976502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VisualTrader Simulator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62454-19DD-4DEF-B2E0-541DF8DB5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88003"/>
            <a:ext cx="7924800" cy="4923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B2A479-5D60-4B01-B96A-1173DF1B0B1B}"/>
              </a:ext>
            </a:extLst>
          </p:cNvPr>
          <p:cNvSpPr txBox="1"/>
          <p:nvPr/>
        </p:nvSpPr>
        <p:spPr>
          <a:xfrm>
            <a:off x="685800" y="6058586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VisualTrader Simulator is quickly launched by setting a Start and End Date/Time.  All assets of the software can be used as time is advanced.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FD91B727-A28B-4B65-8ACA-680085DD62A1}"/>
              </a:ext>
            </a:extLst>
          </p:cNvPr>
          <p:cNvSpPr/>
          <p:nvPr/>
        </p:nvSpPr>
        <p:spPr>
          <a:xfrm>
            <a:off x="5050403" y="4267200"/>
            <a:ext cx="228600" cy="14478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95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3048000"/>
            <a:ext cx="6477000" cy="1207293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tx2"/>
                </a:solidFill>
              </a:rPr>
              <a:t>Summary</a:t>
            </a:r>
            <a:br>
              <a:rPr lang="en-US" cap="none" dirty="0"/>
            </a:b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579683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A0770-3D19-478F-9B05-D87C2781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HPRS in Real Time: Process 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A988BF-E80A-4205-B5FC-EF15CED19127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4038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Harness the Power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in Real Time:</a:t>
            </a:r>
          </a:p>
          <a:p>
            <a:r>
              <a:rPr lang="en-US" dirty="0"/>
              <a:t>Use an HRS_ACC sort to bring the strongest candidates to the top.</a:t>
            </a:r>
          </a:p>
          <a:p>
            <a:r>
              <a:rPr lang="en-US" dirty="0"/>
              <a:t>Look for pull-backs to the 20p ZMA</a:t>
            </a:r>
          </a:p>
          <a:p>
            <a:r>
              <a:rPr lang="en-US" dirty="0"/>
              <a:t>Place Trades in the Direction of the Market.</a:t>
            </a:r>
          </a:p>
          <a:p>
            <a:r>
              <a:rPr lang="en-US" dirty="0"/>
              <a:t>Exit when Profit Targets are reached OR Trade Plan Stops are hit.</a:t>
            </a:r>
          </a:p>
          <a:p>
            <a:r>
              <a:rPr lang="en-US" dirty="0"/>
              <a:t>Consider early exits if Market Direction changes. </a:t>
            </a:r>
          </a:p>
        </p:txBody>
      </p:sp>
      <p:pic>
        <p:nvPicPr>
          <p:cNvPr id="5122" name="Picture 2" descr="7 essential checklist questions to ask when you're buying a business">
            <a:extLst>
              <a:ext uri="{FF2B5EF4-FFF2-40B4-BE49-F238E27FC236}">
                <a16:creationId xmlns:a16="http://schemas.microsoft.com/office/drawing/2014/main" id="{A8814D30-493B-43AE-8F40-B6BDA27CC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42" y="1219200"/>
            <a:ext cx="3793342" cy="2590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DDA63A-E469-4D83-BDDE-36DD7D1BF384}"/>
              </a:ext>
            </a:extLst>
          </p:cNvPr>
          <p:cNvSpPr txBox="1"/>
          <p:nvPr/>
        </p:nvSpPr>
        <p:spPr>
          <a:xfrm>
            <a:off x="4905544" y="6390326"/>
            <a:ext cx="378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Practice in the Simulator.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6DAF2-AAFD-4D7B-839C-03A49D4F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191" y="3994996"/>
            <a:ext cx="3842445" cy="24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0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3500" y="2514600"/>
            <a:ext cx="6477000" cy="2362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Part III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Trading Relative Strength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In Real Time</a:t>
            </a:r>
            <a:br>
              <a:rPr lang="en-US" cap="none" dirty="0"/>
            </a:br>
            <a:endParaRPr lang="en-US" cap="non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CEDDBE-81A2-47DC-BF48-10D04A099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42790"/>
            <a:ext cx="4173772" cy="3153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Trading Relative Strength in Real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38862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Agenda</a:t>
            </a:r>
          </a:p>
          <a:p>
            <a:pPr lvl="0"/>
            <a:r>
              <a:rPr lang="en-US" dirty="0"/>
              <a:t>Why VisualTrader?</a:t>
            </a:r>
          </a:p>
          <a:p>
            <a:pPr lvl="0"/>
            <a:r>
              <a:rPr lang="en-US" dirty="0"/>
              <a:t>Assets for Harnessing the Power</a:t>
            </a:r>
          </a:p>
          <a:p>
            <a:pPr lvl="0"/>
            <a:r>
              <a:rPr lang="en-US" dirty="0"/>
              <a:t>Trading in Real Time</a:t>
            </a:r>
          </a:p>
          <a:p>
            <a:pPr lvl="0"/>
            <a:r>
              <a:rPr lang="en-US" dirty="0"/>
              <a:t>Using OmniTrader</a:t>
            </a:r>
          </a:p>
          <a:p>
            <a:pPr lvl="0"/>
            <a:r>
              <a:rPr lang="en-US" dirty="0"/>
              <a:t>Practicing in the VT Simulator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7EE47DD-30BB-49C9-A168-917FB2BB4181}"/>
              </a:ext>
            </a:extLst>
          </p:cNvPr>
          <p:cNvSpPr/>
          <p:nvPr/>
        </p:nvSpPr>
        <p:spPr>
          <a:xfrm>
            <a:off x="4214193" y="2819403"/>
            <a:ext cx="4125686" cy="3759198"/>
          </a:xfrm>
          <a:custGeom>
            <a:avLst/>
            <a:gdLst>
              <a:gd name="connsiteX0" fmla="*/ 0 w 2743200"/>
              <a:gd name="connsiteY0" fmla="*/ 3072063 h 3408947"/>
              <a:gd name="connsiteX1" fmla="*/ 248653 w 2743200"/>
              <a:gd name="connsiteY1" fmla="*/ 3408947 h 3408947"/>
              <a:gd name="connsiteX2" fmla="*/ 1138990 w 2743200"/>
              <a:gd name="connsiteY2" fmla="*/ 1868905 h 3408947"/>
              <a:gd name="connsiteX3" fmla="*/ 1379621 w 2743200"/>
              <a:gd name="connsiteY3" fmla="*/ 2406316 h 3408947"/>
              <a:gd name="connsiteX4" fmla="*/ 2366211 w 2743200"/>
              <a:gd name="connsiteY4" fmla="*/ 665747 h 3408947"/>
              <a:gd name="connsiteX5" fmla="*/ 2398295 w 2743200"/>
              <a:gd name="connsiteY5" fmla="*/ 729916 h 3408947"/>
              <a:gd name="connsiteX6" fmla="*/ 2438400 w 2743200"/>
              <a:gd name="connsiteY6" fmla="*/ 826168 h 3408947"/>
              <a:gd name="connsiteX7" fmla="*/ 2446421 w 2743200"/>
              <a:gd name="connsiteY7" fmla="*/ 874295 h 3408947"/>
              <a:gd name="connsiteX8" fmla="*/ 2470484 w 2743200"/>
              <a:gd name="connsiteY8" fmla="*/ 890337 h 3408947"/>
              <a:gd name="connsiteX9" fmla="*/ 2494548 w 2743200"/>
              <a:gd name="connsiteY9" fmla="*/ 994610 h 3408947"/>
              <a:gd name="connsiteX10" fmla="*/ 2502569 w 2743200"/>
              <a:gd name="connsiteY10" fmla="*/ 1018674 h 3408947"/>
              <a:gd name="connsiteX11" fmla="*/ 2526632 w 2743200"/>
              <a:gd name="connsiteY11" fmla="*/ 1082842 h 3408947"/>
              <a:gd name="connsiteX12" fmla="*/ 2534653 w 2743200"/>
              <a:gd name="connsiteY12" fmla="*/ 1155032 h 3408947"/>
              <a:gd name="connsiteX13" fmla="*/ 2743200 w 2743200"/>
              <a:gd name="connsiteY13" fmla="*/ 0 h 3408947"/>
              <a:gd name="connsiteX14" fmla="*/ 1949116 w 2743200"/>
              <a:gd name="connsiteY14" fmla="*/ 344905 h 3408947"/>
              <a:gd name="connsiteX15" fmla="*/ 2165684 w 2743200"/>
              <a:gd name="connsiteY15" fmla="*/ 561474 h 3408947"/>
              <a:gd name="connsiteX16" fmla="*/ 1467853 w 2743200"/>
              <a:gd name="connsiteY16" fmla="*/ 1917032 h 3408947"/>
              <a:gd name="connsiteX17" fmla="*/ 1026695 w 2743200"/>
              <a:gd name="connsiteY17" fmla="*/ 1451810 h 3408947"/>
              <a:gd name="connsiteX18" fmla="*/ 0 w 2743200"/>
              <a:gd name="connsiteY18" fmla="*/ 3072063 h 340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43200" h="3408947">
                <a:moveTo>
                  <a:pt x="0" y="3072063"/>
                </a:moveTo>
                <a:lnTo>
                  <a:pt x="248653" y="3408947"/>
                </a:lnTo>
                <a:lnTo>
                  <a:pt x="1138990" y="1868905"/>
                </a:lnTo>
                <a:lnTo>
                  <a:pt x="1379621" y="2406316"/>
                </a:lnTo>
                <a:lnTo>
                  <a:pt x="2366211" y="665747"/>
                </a:lnTo>
                <a:lnTo>
                  <a:pt x="2398295" y="729916"/>
                </a:lnTo>
                <a:cubicBezTo>
                  <a:pt x="2399868" y="733456"/>
                  <a:pt x="2432951" y="801646"/>
                  <a:pt x="2438400" y="826168"/>
                </a:cubicBezTo>
                <a:cubicBezTo>
                  <a:pt x="2441928" y="842044"/>
                  <a:pt x="2439148" y="859748"/>
                  <a:pt x="2446421" y="874295"/>
                </a:cubicBezTo>
                <a:cubicBezTo>
                  <a:pt x="2450732" y="882917"/>
                  <a:pt x="2462463" y="884990"/>
                  <a:pt x="2470484" y="890337"/>
                </a:cubicBezTo>
                <a:cubicBezTo>
                  <a:pt x="2480635" y="951241"/>
                  <a:pt x="2475318" y="930511"/>
                  <a:pt x="2494548" y="994610"/>
                </a:cubicBezTo>
                <a:cubicBezTo>
                  <a:pt x="2496978" y="1002709"/>
                  <a:pt x="2499680" y="1010728"/>
                  <a:pt x="2502569" y="1018674"/>
                </a:cubicBezTo>
                <a:cubicBezTo>
                  <a:pt x="2510376" y="1040142"/>
                  <a:pt x="2519914" y="1061008"/>
                  <a:pt x="2526632" y="1082842"/>
                </a:cubicBezTo>
                <a:cubicBezTo>
                  <a:pt x="2536750" y="1115727"/>
                  <a:pt x="2534653" y="1123205"/>
                  <a:pt x="2534653" y="1155032"/>
                </a:cubicBezTo>
                <a:lnTo>
                  <a:pt x="2743200" y="0"/>
                </a:lnTo>
                <a:lnTo>
                  <a:pt x="1949116" y="344905"/>
                </a:lnTo>
                <a:lnTo>
                  <a:pt x="2165684" y="561474"/>
                </a:lnTo>
                <a:lnTo>
                  <a:pt x="1467853" y="1917032"/>
                </a:lnTo>
                <a:lnTo>
                  <a:pt x="1026695" y="1451810"/>
                </a:lnTo>
                <a:lnTo>
                  <a:pt x="0" y="3072063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5B70CA6-899F-49FD-A7A3-5743B2765636}"/>
              </a:ext>
            </a:extLst>
          </p:cNvPr>
          <p:cNvSpPr/>
          <p:nvPr/>
        </p:nvSpPr>
        <p:spPr>
          <a:xfrm>
            <a:off x="4343400" y="5410200"/>
            <a:ext cx="3046186" cy="1168401"/>
          </a:xfrm>
          <a:custGeom>
            <a:avLst/>
            <a:gdLst>
              <a:gd name="connsiteX0" fmla="*/ 0 w 3473115"/>
              <a:gd name="connsiteY0" fmla="*/ 1692442 h 2165684"/>
              <a:gd name="connsiteX1" fmla="*/ 296779 w 3473115"/>
              <a:gd name="connsiteY1" fmla="*/ 2165684 h 2165684"/>
              <a:gd name="connsiteX2" fmla="*/ 1275347 w 3473115"/>
              <a:gd name="connsiteY2" fmla="*/ 1363579 h 2165684"/>
              <a:gd name="connsiteX3" fmla="*/ 1435768 w 3473115"/>
              <a:gd name="connsiteY3" fmla="*/ 1740569 h 2165684"/>
              <a:gd name="connsiteX4" fmla="*/ 2197768 w 3473115"/>
              <a:gd name="connsiteY4" fmla="*/ 810127 h 2165684"/>
              <a:gd name="connsiteX5" fmla="*/ 2662989 w 3473115"/>
              <a:gd name="connsiteY5" fmla="*/ 1387642 h 2165684"/>
              <a:gd name="connsiteX6" fmla="*/ 3240505 w 3473115"/>
              <a:gd name="connsiteY6" fmla="*/ 721895 h 2165684"/>
              <a:gd name="connsiteX7" fmla="*/ 3400926 w 3473115"/>
              <a:gd name="connsiteY7" fmla="*/ 1098884 h 2165684"/>
              <a:gd name="connsiteX8" fmla="*/ 3473115 w 3473115"/>
              <a:gd name="connsiteY8" fmla="*/ 0 h 2165684"/>
              <a:gd name="connsiteX9" fmla="*/ 3007894 w 3473115"/>
              <a:gd name="connsiteY9" fmla="*/ 393032 h 2165684"/>
              <a:gd name="connsiteX10" fmla="*/ 3064042 w 3473115"/>
              <a:gd name="connsiteY10" fmla="*/ 633663 h 2165684"/>
              <a:gd name="connsiteX11" fmla="*/ 2654968 w 3473115"/>
              <a:gd name="connsiteY11" fmla="*/ 1050758 h 2165684"/>
              <a:gd name="connsiteX12" fmla="*/ 2149642 w 3473115"/>
              <a:gd name="connsiteY12" fmla="*/ 497306 h 2165684"/>
              <a:gd name="connsiteX13" fmla="*/ 1475873 w 3473115"/>
              <a:gd name="connsiteY13" fmla="*/ 1259306 h 2165684"/>
              <a:gd name="connsiteX14" fmla="*/ 1283368 w 3473115"/>
              <a:gd name="connsiteY14" fmla="*/ 938463 h 2165684"/>
              <a:gd name="connsiteX15" fmla="*/ 0 w 3473115"/>
              <a:gd name="connsiteY15" fmla="*/ 1692442 h 21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3115" h="2165684">
                <a:moveTo>
                  <a:pt x="0" y="1692442"/>
                </a:moveTo>
                <a:lnTo>
                  <a:pt x="296779" y="2165684"/>
                </a:lnTo>
                <a:lnTo>
                  <a:pt x="1275347" y="1363579"/>
                </a:lnTo>
                <a:lnTo>
                  <a:pt x="1435768" y="1740569"/>
                </a:lnTo>
                <a:lnTo>
                  <a:pt x="2197768" y="810127"/>
                </a:lnTo>
                <a:lnTo>
                  <a:pt x="2662989" y="1387642"/>
                </a:lnTo>
                <a:lnTo>
                  <a:pt x="3240505" y="721895"/>
                </a:lnTo>
                <a:lnTo>
                  <a:pt x="3400926" y="1098884"/>
                </a:lnTo>
                <a:lnTo>
                  <a:pt x="3473115" y="0"/>
                </a:lnTo>
                <a:lnTo>
                  <a:pt x="3007894" y="393032"/>
                </a:lnTo>
                <a:lnTo>
                  <a:pt x="3064042" y="633663"/>
                </a:lnTo>
                <a:lnTo>
                  <a:pt x="2654968" y="1050758"/>
                </a:lnTo>
                <a:lnTo>
                  <a:pt x="2149642" y="497306"/>
                </a:lnTo>
                <a:lnTo>
                  <a:pt x="1475873" y="1259306"/>
                </a:lnTo>
                <a:lnTo>
                  <a:pt x="1283368" y="938463"/>
                </a:lnTo>
                <a:lnTo>
                  <a:pt x="0" y="169244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895600"/>
            <a:ext cx="6400800" cy="1740692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tx2"/>
                </a:solidFill>
              </a:rPr>
              <a:t>Why VisualTrader</a:t>
            </a:r>
            <a:br>
              <a:rPr lang="en-US" cap="none" dirty="0"/>
            </a:b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809614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92F8B-F314-48B2-84AC-65A20AD2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VisualTrader’s</a:t>
            </a:r>
            <a:r>
              <a:rPr lang="en-US" dirty="0"/>
              <a:t> Unique Features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78C64B-F918-4554-9EE7-8BB2E365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66" y="1219200"/>
            <a:ext cx="8329668" cy="52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4A9A94C-25FE-40FD-B6CC-A88F31000088}"/>
              </a:ext>
            </a:extLst>
          </p:cNvPr>
          <p:cNvSpPr/>
          <p:nvPr/>
        </p:nvSpPr>
        <p:spPr>
          <a:xfrm>
            <a:off x="2133600" y="1028700"/>
            <a:ext cx="1371600" cy="381000"/>
          </a:xfrm>
          <a:prstGeom prst="wedgeRoundRectCallout">
            <a:avLst>
              <a:gd name="adj1" fmla="val -114078"/>
              <a:gd name="adj2" fmla="val 1733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Transform*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AB2C84-85FA-4FBA-856A-5722E539CD7E}"/>
              </a:ext>
            </a:extLst>
          </p:cNvPr>
          <p:cNvSpPr/>
          <p:nvPr/>
        </p:nvSpPr>
        <p:spPr>
          <a:xfrm>
            <a:off x="4953000" y="1040627"/>
            <a:ext cx="1981200" cy="381000"/>
          </a:xfrm>
          <a:prstGeom prst="wedgeRoundRectCallout">
            <a:avLst>
              <a:gd name="adj1" fmla="val 120788"/>
              <a:gd name="adj2" fmla="val 190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Leading Indicator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F684383-21E5-440F-94C6-77732DF40F1B}"/>
              </a:ext>
            </a:extLst>
          </p:cNvPr>
          <p:cNvSpPr/>
          <p:nvPr/>
        </p:nvSpPr>
        <p:spPr>
          <a:xfrm>
            <a:off x="6477000" y="3439417"/>
            <a:ext cx="1371600" cy="381000"/>
          </a:xfrm>
          <a:prstGeom prst="wedgeRoundRectCallout">
            <a:avLst>
              <a:gd name="adj1" fmla="val 88726"/>
              <a:gd name="adj2" fmla="val -2648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Chart Alerts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5D70395-0112-46AE-B424-E40F21FA7288}"/>
              </a:ext>
            </a:extLst>
          </p:cNvPr>
          <p:cNvSpPr/>
          <p:nvPr/>
        </p:nvSpPr>
        <p:spPr>
          <a:xfrm>
            <a:off x="5486400" y="4953000"/>
            <a:ext cx="1371600" cy="381000"/>
          </a:xfrm>
          <a:prstGeom prst="wedgeRoundRectCallout">
            <a:avLst>
              <a:gd name="adj1" fmla="val -66056"/>
              <a:gd name="adj2" fmla="val 2484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Simulator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6C9A3E8-5D16-4B83-9C62-6397D397C7AD}"/>
              </a:ext>
            </a:extLst>
          </p:cNvPr>
          <p:cNvSpPr/>
          <p:nvPr/>
        </p:nvSpPr>
        <p:spPr>
          <a:xfrm>
            <a:off x="3505200" y="4970890"/>
            <a:ext cx="1752600" cy="381000"/>
          </a:xfrm>
          <a:prstGeom prst="wedgeRoundRectCallout">
            <a:avLst>
              <a:gd name="adj1" fmla="val -98873"/>
              <a:gd name="adj2" fmla="val 1733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Portfolio 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70A6A9-D562-4367-8BBB-A9C160F72F49}"/>
              </a:ext>
            </a:extLst>
          </p:cNvPr>
          <p:cNvSpPr txBox="1"/>
          <p:nvPr/>
        </p:nvSpPr>
        <p:spPr>
          <a:xfrm>
            <a:off x="407166" y="6445489"/>
            <a:ext cx="8329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Transform:  Length = Accumulated Relative Strength;  Color = Change in Relative Strength</a:t>
            </a:r>
          </a:p>
        </p:txBody>
      </p:sp>
    </p:spTree>
    <p:extLst>
      <p:ext uri="{BB962C8B-B14F-4D97-AF65-F5344CB8AC3E}">
        <p14:creationId xmlns:p14="http://schemas.microsoft.com/office/powerpoint/2010/main" val="391846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2819399"/>
            <a:ext cx="5867400" cy="1219201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tx2"/>
                </a:solidFill>
              </a:rPr>
              <a:t>Assets </a:t>
            </a:r>
            <a:r>
              <a:rPr lang="en-US" b="0" cap="none" dirty="0">
                <a:solidFill>
                  <a:schemeClr val="tx2"/>
                </a:solidFill>
              </a:rPr>
              <a:t>for</a:t>
            </a:r>
            <a:r>
              <a:rPr lang="en-US" cap="none" dirty="0">
                <a:solidFill>
                  <a:schemeClr val="tx2"/>
                </a:solidFill>
              </a:rPr>
              <a:t> Harnessing the Power of Relative Strength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509754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67696-4BB8-4DE3-8EC4-00E481042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 HPRS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EE9E2-69CF-4EDD-BC9F-CD58F3AAC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77" y="1794829"/>
            <a:ext cx="2848630" cy="3268341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+mj-lt"/>
              <a:buAutoNum type="arabicPeriod"/>
            </a:pPr>
            <a:r>
              <a:rPr lang="en-US" sz="2800" dirty="0" err="1"/>
              <a:t>OmniScan</a:t>
            </a:r>
            <a:r>
              <a:rPr lang="en-US" sz="2800" dirty="0"/>
              <a:t> *</a:t>
            </a:r>
            <a:br>
              <a:rPr lang="en-US" sz="2800" dirty="0"/>
            </a:br>
            <a:r>
              <a:rPr lang="en-US" sz="2800" b="1" dirty="0">
                <a:solidFill>
                  <a:schemeClr val="tx2"/>
                </a:solidFill>
              </a:rPr>
              <a:t>HRS Trading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+mj-lt"/>
              <a:buAutoNum type="arabicPeriod"/>
            </a:pPr>
            <a:r>
              <a:rPr lang="en-US" sz="2800" dirty="0"/>
              <a:t>Chart Template </a:t>
            </a:r>
            <a:br>
              <a:rPr lang="en-US" sz="2800" dirty="0"/>
            </a:br>
            <a:r>
              <a:rPr lang="en-US" sz="2800" b="1" dirty="0">
                <a:solidFill>
                  <a:schemeClr val="tx2"/>
                </a:solidFill>
              </a:rPr>
              <a:t>HRS Accumulation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+mj-lt"/>
              <a:buAutoNum type="arabicPeriod"/>
            </a:pPr>
            <a:r>
              <a:rPr lang="en-US" sz="2800" dirty="0"/>
              <a:t>Strategies </a:t>
            </a:r>
            <a:br>
              <a:rPr lang="en-US" sz="2800" dirty="0"/>
            </a:br>
            <a:r>
              <a:rPr lang="en-US" sz="2800" b="1" dirty="0">
                <a:solidFill>
                  <a:schemeClr val="tx2"/>
                </a:solidFill>
              </a:rPr>
              <a:t>HRS Reversal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>
                <a:solidFill>
                  <a:schemeClr val="tx2"/>
                </a:solidFill>
              </a:rPr>
              <a:t>HRS Breakout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>
                <a:solidFill>
                  <a:schemeClr val="tx2"/>
                </a:solidFill>
              </a:rPr>
              <a:t>HRS Pullback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7188CD-BE96-4C86-AC18-1F92EC08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1657883"/>
            <a:ext cx="5657251" cy="37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858D8A-520B-4522-AFC7-4DA503BB2ED3}"/>
              </a:ext>
            </a:extLst>
          </p:cNvPr>
          <p:cNvCxnSpPr>
            <a:cxnSpLocks/>
          </p:cNvCxnSpPr>
          <p:nvPr/>
        </p:nvCxnSpPr>
        <p:spPr>
          <a:xfrm>
            <a:off x="2133600" y="4527909"/>
            <a:ext cx="3886200" cy="5589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A46CB0-7A9A-4A8A-90ED-149123E4D5EC}"/>
              </a:ext>
            </a:extLst>
          </p:cNvPr>
          <p:cNvCxnSpPr>
            <a:cxnSpLocks/>
          </p:cNvCxnSpPr>
          <p:nvPr/>
        </p:nvCxnSpPr>
        <p:spPr>
          <a:xfrm>
            <a:off x="2764253" y="3200400"/>
            <a:ext cx="3484149" cy="1143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7BB475-13FC-40AE-8819-D2FE7E1C10C8}"/>
              </a:ext>
            </a:extLst>
          </p:cNvPr>
          <p:cNvCxnSpPr>
            <a:cxnSpLocks/>
          </p:cNvCxnSpPr>
          <p:nvPr/>
        </p:nvCxnSpPr>
        <p:spPr>
          <a:xfrm>
            <a:off x="2031981" y="2209800"/>
            <a:ext cx="10497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FF052F-4974-48C2-9D2D-5440A2F4E63B}"/>
              </a:ext>
            </a:extLst>
          </p:cNvPr>
          <p:cNvSpPr txBox="1"/>
          <p:nvPr/>
        </p:nvSpPr>
        <p:spPr>
          <a:xfrm>
            <a:off x="3124199" y="5785746"/>
            <a:ext cx="5657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We use the HRS Trading </a:t>
            </a:r>
            <a:r>
              <a:rPr lang="en-US" dirty="0" err="1"/>
              <a:t>OmniScan</a:t>
            </a:r>
            <a:r>
              <a:rPr lang="en-US" dirty="0"/>
              <a:t> because it shows both Strong and Weak Candidates in one list.</a:t>
            </a:r>
          </a:p>
        </p:txBody>
      </p:sp>
    </p:spTree>
    <p:extLst>
      <p:ext uri="{BB962C8B-B14F-4D97-AF65-F5344CB8AC3E}">
        <p14:creationId xmlns:p14="http://schemas.microsoft.com/office/powerpoint/2010/main" val="4072871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438400"/>
            <a:ext cx="6477000" cy="1816893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tx2"/>
                </a:solidFill>
              </a:rPr>
              <a:t>Harnessing the Power </a:t>
            </a:r>
            <a:br>
              <a:rPr lang="en-US" cap="none" dirty="0">
                <a:solidFill>
                  <a:schemeClr val="tx2"/>
                </a:solidFill>
              </a:rPr>
            </a:br>
            <a:r>
              <a:rPr lang="en-US" cap="none" dirty="0">
                <a:solidFill>
                  <a:schemeClr val="tx2"/>
                </a:solidFill>
              </a:rPr>
              <a:t>of Relative Strength</a:t>
            </a:r>
            <a:br>
              <a:rPr lang="en-US" cap="none" dirty="0">
                <a:solidFill>
                  <a:schemeClr val="tx2"/>
                </a:solidFill>
              </a:rPr>
            </a:br>
            <a:r>
              <a:rPr lang="en-US" b="0" cap="none" dirty="0">
                <a:solidFill>
                  <a:schemeClr val="tx2"/>
                </a:solidFill>
              </a:rPr>
              <a:t>in</a:t>
            </a:r>
            <a:r>
              <a:rPr lang="en-US" cap="none" dirty="0">
                <a:solidFill>
                  <a:schemeClr val="tx2"/>
                </a:solidFill>
              </a:rPr>
              <a:t> Real Time</a:t>
            </a:r>
            <a:br>
              <a:rPr lang="en-US" cap="none" dirty="0"/>
            </a:b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61650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0E52-6F8E-4853-B501-B2A54E58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HPRS Concepts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4EF07-C69D-4F2B-9584-ABFA11D0D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143000"/>
            <a:ext cx="8153400" cy="50948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543BC8-9E23-4199-B856-81776A3101AF}"/>
              </a:ext>
            </a:extLst>
          </p:cNvPr>
          <p:cNvSpPr/>
          <p:nvPr/>
        </p:nvSpPr>
        <p:spPr>
          <a:xfrm>
            <a:off x="4495800" y="3810000"/>
            <a:ext cx="35814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EFE3747-EB6E-44A9-AAD4-F313A2E0BD40}"/>
              </a:ext>
            </a:extLst>
          </p:cNvPr>
          <p:cNvSpPr/>
          <p:nvPr/>
        </p:nvSpPr>
        <p:spPr>
          <a:xfrm>
            <a:off x="2438400" y="990600"/>
            <a:ext cx="1524000" cy="609600"/>
          </a:xfrm>
          <a:prstGeom prst="wedgeRoundRectCallout">
            <a:avLst>
              <a:gd name="adj1" fmla="val -104311"/>
              <a:gd name="adj2" fmla="val 1580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Best Long Prospects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4A7EB95-9698-466A-94F5-CBE1BC7B24DF}"/>
              </a:ext>
            </a:extLst>
          </p:cNvPr>
          <p:cNvSpPr/>
          <p:nvPr/>
        </p:nvSpPr>
        <p:spPr>
          <a:xfrm>
            <a:off x="2443038" y="2623634"/>
            <a:ext cx="1524000" cy="609600"/>
          </a:xfrm>
          <a:prstGeom prst="wedgeRoundRectCallout">
            <a:avLst>
              <a:gd name="adj1" fmla="val -116833"/>
              <a:gd name="adj2" fmla="val 1593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Best Short Prospects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7F73418-AD2A-4C68-B8AC-4B3A3671BDC3}"/>
              </a:ext>
            </a:extLst>
          </p:cNvPr>
          <p:cNvSpPr/>
          <p:nvPr/>
        </p:nvSpPr>
        <p:spPr>
          <a:xfrm>
            <a:off x="4200939" y="1600200"/>
            <a:ext cx="1524000" cy="609600"/>
          </a:xfrm>
          <a:prstGeom prst="wedgeRoundRectCallout">
            <a:avLst>
              <a:gd name="adj1" fmla="val 33950"/>
              <a:gd name="adj2" fmla="val 1880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Above 20p ZMA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8D9B1D4-4BC4-45E9-AA79-105AAD09D2B1}"/>
              </a:ext>
            </a:extLst>
          </p:cNvPr>
          <p:cNvSpPr/>
          <p:nvPr/>
        </p:nvSpPr>
        <p:spPr>
          <a:xfrm>
            <a:off x="6553200" y="2817342"/>
            <a:ext cx="1524000" cy="609600"/>
          </a:xfrm>
          <a:prstGeom prst="wedgeRoundRectCallout">
            <a:avLst>
              <a:gd name="adj1" fmla="val -28659"/>
              <a:gd name="adj2" fmla="val 1045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 ACC Values</a:t>
            </a:r>
          </a:p>
        </p:txBody>
      </p:sp>
    </p:spTree>
    <p:extLst>
      <p:ext uri="{BB962C8B-B14F-4D97-AF65-F5344CB8AC3E}">
        <p14:creationId xmlns:p14="http://schemas.microsoft.com/office/powerpoint/2010/main" val="3362417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325</Words>
  <Application>Microsoft Office PowerPoint</Application>
  <PresentationFormat>On-screen Show (4:3)</PresentationFormat>
  <Paragraphs>51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Part III Trading Relative Strength In Real Time </vt:lpstr>
      <vt:lpstr>Trading Relative Strength in Real Time</vt:lpstr>
      <vt:lpstr>Why VisualTrader </vt:lpstr>
      <vt:lpstr>VisualTrader’s Unique Features</vt:lpstr>
      <vt:lpstr>Assets for Harnessing the Power of Relative Strength</vt:lpstr>
      <vt:lpstr>The 3 HPRS Assets</vt:lpstr>
      <vt:lpstr>Harnessing the Power  of Relative Strength in Real Time </vt:lpstr>
      <vt:lpstr>Basic HPRS Concepts</vt:lpstr>
      <vt:lpstr>Using OmniTrader RT </vt:lpstr>
      <vt:lpstr>OmniTrader Setup for Real Time</vt:lpstr>
      <vt:lpstr>The VisualTrader Simulator </vt:lpstr>
      <vt:lpstr>The VisualTrader Simulator</vt:lpstr>
      <vt:lpstr>Summary </vt:lpstr>
      <vt:lpstr>HPRS in Real Time: Process Summary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edowns</dc:creator>
  <cp:lastModifiedBy>Ed Downs</cp:lastModifiedBy>
  <cp:revision>94</cp:revision>
  <dcterms:created xsi:type="dcterms:W3CDTF">2020-09-22T17:55:54Z</dcterms:created>
  <dcterms:modified xsi:type="dcterms:W3CDTF">2020-10-14T22:20:49Z</dcterms:modified>
</cp:coreProperties>
</file>